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71" r:id="rId3"/>
    <p:sldId id="268" r:id="rId4"/>
    <p:sldId id="274" r:id="rId5"/>
    <p:sldId id="280" r:id="rId6"/>
    <p:sldId id="282" r:id="rId7"/>
    <p:sldId id="270" r:id="rId8"/>
    <p:sldId id="281" r:id="rId9"/>
    <p:sldId id="27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6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8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9029"/>
            <a:ext cx="12192000" cy="183519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7128" y="458971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6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3702" y="3417130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308" y="3604737"/>
            <a:ext cx="1188298" cy="705687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182708" y="2086150"/>
            <a:ext cx="8658287" cy="34908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9029"/>
            <a:ext cx="12192000" cy="183519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7128" y="458971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6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5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5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8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0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5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1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8" r:id="rId2"/>
    <p:sldLayoutId id="2147483837" r:id="rId3"/>
    <p:sldLayoutId id="2147483827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tech.ndhu.edu.tw/p/412-1073-11204.php?Lang=zh-t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ia.ndhu.edu.tw/intl-student/campus-information/intl-admissions" TargetMode="External"/><Relationship Id="rId5" Type="http://schemas.openxmlformats.org/officeDocument/2006/relationships/hyperlink" Target="https://exam.ndhu.edu.tw/p/406-1104-148474,r2366.php" TargetMode="External"/><Relationship Id="rId4" Type="http://schemas.openxmlformats.org/officeDocument/2006/relationships/hyperlink" Target="https://exam.ndhu.edu.tw/p/406-1104-151345,r2365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tech.ndhu.edu.tw/p/412-1073-1504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ys.ndhu.edu.tw/AA/REG/OffsetPoint/student/login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tech.ndhu.edu.tw/p/412-1073-1504.php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a.ndhu.edu.tw/p/406-1004-168721,r5137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五年直升學碩士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39" y="4185535"/>
            <a:ext cx="3244667" cy="14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8"/>
          <p:cNvSpPr/>
          <p:nvPr/>
        </p:nvSpPr>
        <p:spPr>
          <a:xfrm>
            <a:off x="5092211" y="2989486"/>
            <a:ext cx="2522953" cy="252294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5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5271785" y="3717560"/>
            <a:ext cx="2163803" cy="10668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Q&amp;A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8393" y="2286000"/>
            <a:ext cx="444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Q1</a:t>
            </a:r>
            <a:r>
              <a:rPr lang="zh-TW" altLang="en-US" dirty="0"/>
              <a:t>：如果改變主意或延畢，需申請退出</a:t>
            </a:r>
            <a:r>
              <a:rPr lang="en-US" altLang="zh-TW" dirty="0"/>
              <a:t>3+2</a:t>
            </a:r>
            <a:r>
              <a:rPr lang="zh-TW" altLang="en-US" dirty="0"/>
              <a:t>嗎</a:t>
            </a:r>
            <a:r>
              <a:rPr lang="en-US" altLang="zh-TW" dirty="0"/>
              <a:t>?</a:t>
            </a:r>
          </a:p>
          <a:p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714211" y="2286000"/>
            <a:ext cx="444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A1</a:t>
            </a:r>
            <a:r>
              <a:rPr lang="zh-TW" altLang="en-US" dirty="0"/>
              <a:t>：不用，無須做任何申請。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8393" y="4148051"/>
            <a:ext cx="4064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Q2</a:t>
            </a:r>
            <a:r>
              <a:rPr lang="zh-TW" altLang="en-US" dirty="0"/>
              <a:t>：如果考上研究所之後須先辦理休學，那優惠可等復學後申請嗎</a:t>
            </a:r>
            <a:r>
              <a:rPr lang="en-US" altLang="zh-TW" dirty="0"/>
              <a:t>?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963593" y="4015047"/>
            <a:ext cx="373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r>
              <a:rPr lang="en-US" altLang="zh-TW" dirty="0"/>
              <a:t>A2</a:t>
            </a:r>
            <a:r>
              <a:rPr lang="zh-TW" altLang="en-US" dirty="0"/>
              <a:t>：不行，僅限當年度升學有效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75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申請五年學碩士班優點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3759049" y="2553916"/>
            <a:ext cx="2522953" cy="2522948"/>
            <a:chOff x="9685338" y="4460676"/>
            <a:chExt cx="1080904" cy="1080902"/>
          </a:xfrm>
        </p:grpSpPr>
        <p:sp>
          <p:nvSpPr>
            <p:cNvPr id="4" name="Oval 8"/>
            <p:cNvSpPr/>
            <p:nvPr/>
          </p:nvSpPr>
          <p:spPr>
            <a:xfrm>
              <a:off x="9685338" y="4460676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文字方塊 6"/>
          <p:cNvSpPr txBox="1"/>
          <p:nvPr/>
        </p:nvSpPr>
        <p:spPr>
          <a:xfrm>
            <a:off x="3851838" y="3506287"/>
            <a:ext cx="2337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縮短修業年限</a:t>
            </a:r>
            <a:endParaRPr lang="zh-TW" altLang="en-US" sz="3600" dirty="0">
              <a:solidFill>
                <a:schemeClr val="bg1"/>
              </a:solidFill>
            </a:endParaRPr>
          </a:p>
          <a:p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3102" y="2248834"/>
            <a:ext cx="41480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提前修讀碩士班課程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3102" y="5748492"/>
            <a:ext cx="41172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+mj-ea"/>
              </a:rPr>
              <a:t>5</a:t>
            </a:r>
            <a:r>
              <a:rPr lang="zh-TW" altLang="en-US" sz="2800" dirty="0">
                <a:latin typeface="+mj-ea"/>
              </a:rPr>
              <a:t>年取得學士、碩士學歷</a:t>
            </a:r>
            <a:endParaRPr lang="zh-TW" altLang="en-US" sz="28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49511" y="2919836"/>
            <a:ext cx="3883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大學前四年修讀碩士班課程，</a:t>
            </a:r>
            <a:endParaRPr lang="en-US" altLang="zh-TW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    </a:t>
            </a: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免另繳學分費。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碩士班學分</a:t>
            </a: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最多得全數抵免，</a:t>
            </a:r>
            <a:endParaRPr lang="en-US" altLang="zh-TW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    </a:t>
            </a: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不受二分之一的限制</a:t>
            </a:r>
            <a:endParaRPr lang="en-US" altLang="zh-TW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修習之成績需達</a:t>
            </a:r>
            <a:r>
              <a:rPr lang="en-US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B-(</a:t>
            </a: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或七十分）</a:t>
            </a:r>
            <a:endParaRPr lang="en-US" altLang="zh-TW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     </a:t>
            </a: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以上，</a:t>
            </a:r>
            <a:r>
              <a:rPr lang="zh-TW" altLang="en-US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且不</a:t>
            </a: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可計入大學部畢業學</a:t>
            </a:r>
            <a:endParaRPr lang="en-US" altLang="zh-TW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     </a:t>
            </a:r>
            <a:r>
              <a:rPr lang="zh-TW" altLang="zh-TW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分數內</a:t>
            </a:r>
            <a:endParaRPr lang="zh-TW" alt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6029708" y="2511244"/>
            <a:ext cx="2522953" cy="2522948"/>
            <a:chOff x="9685338" y="4460675"/>
            <a:chExt cx="1080904" cy="1080902"/>
          </a:xfrm>
        </p:grpSpPr>
        <p:sp>
          <p:nvSpPr>
            <p:cNvPr id="32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3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4" name="文字方塊 33"/>
          <p:cNvSpPr txBox="1"/>
          <p:nvPr/>
        </p:nvSpPr>
        <p:spPr>
          <a:xfrm>
            <a:off x="6122497" y="3434361"/>
            <a:ext cx="233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n-ea"/>
              </a:rPr>
              <a:t>學費減免</a:t>
            </a:r>
            <a:endParaRPr lang="en-US" altLang="zh-TW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963188" y="2248834"/>
            <a:ext cx="42083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Adobe 繁黑體 Std B" pitchFamily="34" charset="-120"/>
                <a:ea typeface="Adobe 繁黑體 Std B" pitchFamily="34" charset="-120"/>
              </a:rPr>
              <a:t>大四期間學雜費減半收取</a:t>
            </a:r>
            <a:endParaRPr lang="zh-TW" altLang="en-US" b="1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958418" y="2842564"/>
            <a:ext cx="3174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每學年至多</a:t>
            </a:r>
            <a:r>
              <a:rPr lang="zh-TW" altLang="zh-TW" b="1" u="sng" dirty="0">
                <a:latin typeface="Adobe 繁黑體 Std B" pitchFamily="34" charset="-120"/>
                <a:ea typeface="Adobe 繁黑體 Std B" pitchFamily="34" charset="-120"/>
              </a:rPr>
              <a:t>五名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之準研究生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惟需先繳交全額學雜費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俟通過本校碩士班入學甄試或考試後，就讀碩一時申請退費。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924290" y="4981399"/>
            <a:ext cx="42083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Adobe 繁黑體 Std B" pitchFamily="34" charset="-120"/>
                <a:ea typeface="Adobe 繁黑體 Std B" pitchFamily="34" charset="-120"/>
              </a:rPr>
              <a:t>優秀學生留校</a:t>
            </a:r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升學獎學金</a:t>
            </a:r>
            <a:endParaRPr lang="zh-TW" altLang="en-US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8958417" y="5519795"/>
            <a:ext cx="317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班排前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10%--5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萬元班</a:t>
            </a:r>
            <a:endParaRPr lang="en-US" altLang="zh-TW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排前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20%--2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萬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千元</a:t>
            </a:r>
            <a:endParaRPr lang="en-US" altLang="zh-TW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39" name="Group 7"/>
          <p:cNvGrpSpPr/>
          <p:nvPr/>
        </p:nvGrpSpPr>
        <p:grpSpPr>
          <a:xfrm>
            <a:off x="4872954" y="4524032"/>
            <a:ext cx="2522953" cy="2522948"/>
            <a:chOff x="9685338" y="4460676"/>
            <a:chExt cx="1080904" cy="1080902"/>
          </a:xfrm>
        </p:grpSpPr>
        <p:sp>
          <p:nvSpPr>
            <p:cNvPr id="40" name="Oval 8"/>
            <p:cNvSpPr/>
            <p:nvPr/>
          </p:nvSpPr>
          <p:spPr>
            <a:xfrm>
              <a:off x="9685338" y="4460676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1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2" name="文字方塊 41"/>
          <p:cNvSpPr txBox="1"/>
          <p:nvPr/>
        </p:nvSpPr>
        <p:spPr>
          <a:xfrm>
            <a:off x="4965743" y="5450503"/>
            <a:ext cx="233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學分抵免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444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0" grpId="0" animBg="1"/>
      <p:bldP spid="25" grpId="0"/>
      <p:bldP spid="34" grpId="0"/>
      <p:bldP spid="35" grpId="0" animBg="1"/>
      <p:bldP spid="36" grpId="0"/>
      <p:bldP spid="37" grpId="0" animBg="1"/>
      <p:bldP spid="38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如何申請</a:t>
            </a:r>
            <a:r>
              <a:rPr lang="en-US" altLang="zh-TW" dirty="0"/>
              <a:t>5</a:t>
            </a:r>
            <a:r>
              <a:rPr lang="zh-TW" altLang="en-US" dirty="0"/>
              <a:t>年直升學碩士</a:t>
            </a:r>
          </a:p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TW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大三下學期起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，得向本系提出申請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並經系務會議通過者。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申請表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+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成績單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hlinkClick r:id="rId2"/>
              </a:rPr>
              <a:t>  申請表下載：</a:t>
            </a:r>
            <a:r>
              <a:rPr lang="en-US" altLang="zh-TW" dirty="0">
                <a:hlinkClick r:id="rId2"/>
              </a:rPr>
              <a:t>https://artech.ndhu.edu.tw/p/412-1073-11204.php?Lang=zh-tw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藝術與設計學系網頁</a:t>
            </a:r>
            <a:r>
              <a:rPr lang="en-US" altLang="zh-TW" dirty="0"/>
              <a:t>—5</a:t>
            </a:r>
            <a:r>
              <a:rPr lang="zh-TW" altLang="en-US" dirty="0"/>
              <a:t>年直升專區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成績單：電子學習履歷下載</a:t>
            </a:r>
            <a:r>
              <a:rPr lang="en-US" altLang="zh-TW" dirty="0"/>
              <a:t>GPA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933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向下箭號 6"/>
          <p:cNvSpPr/>
          <p:nvPr/>
        </p:nvSpPr>
        <p:spPr>
          <a:xfrm>
            <a:off x="2035900" y="4823751"/>
            <a:ext cx="266008" cy="764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4170495" y="458971"/>
            <a:ext cx="5555396" cy="1066800"/>
          </a:xfrm>
        </p:spPr>
        <p:txBody>
          <a:bodyPr/>
          <a:lstStyle/>
          <a:p>
            <a:r>
              <a:rPr lang="en-US" altLang="zh-TW" dirty="0"/>
              <a:t>3+2</a:t>
            </a:r>
            <a:r>
              <a:rPr lang="zh-TW" altLang="zh-TW" dirty="0"/>
              <a:t>≠</a:t>
            </a:r>
            <a:r>
              <a:rPr lang="zh-TW" altLang="en-US" dirty="0"/>
              <a:t>研究生</a:t>
            </a:r>
          </a:p>
          <a:p>
            <a:endParaRPr lang="zh-TW" alt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861033" y="2765715"/>
            <a:ext cx="2522953" cy="2522948"/>
            <a:chOff x="9685338" y="4460675"/>
            <a:chExt cx="1080904" cy="1080902"/>
          </a:xfrm>
        </p:grpSpPr>
        <p:sp>
          <p:nvSpPr>
            <p:cNvPr id="4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文字方塊 5"/>
          <p:cNvSpPr txBox="1"/>
          <p:nvPr/>
        </p:nvSpPr>
        <p:spPr>
          <a:xfrm>
            <a:off x="953822" y="3341115"/>
            <a:ext cx="233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五年直升</a:t>
            </a:r>
            <a:endParaRPr lang="en-US" altLang="zh-TW" sz="3600" dirty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+mj-ea"/>
              </a:rPr>
              <a:t>(3+2)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93654" y="5660968"/>
            <a:ext cx="152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準研究生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611911" y="3451079"/>
            <a:ext cx="1122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/>
                </a:solidFill>
              </a:rPr>
              <a:t>+</a:t>
            </a:r>
            <a:endParaRPr lang="zh-TW" altLang="en-US" sz="9600" dirty="0">
              <a:solidFill>
                <a:schemeClr val="accent2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04508" y="2553098"/>
            <a:ext cx="316714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Adobe 繁黑體 Std B" pitchFamily="34" charset="-120"/>
                <a:ea typeface="Adobe 繁黑體 Std B" pitchFamily="34" charset="-120"/>
                <a:hlinkClick r:id="rId4"/>
              </a:rPr>
              <a:t>碩士班甄試</a:t>
            </a:r>
            <a:endParaRPr lang="en-US" altLang="zh-TW" sz="4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04508" y="3937793"/>
            <a:ext cx="316714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Adobe 繁黑體 Std B" pitchFamily="34" charset="-120"/>
                <a:ea typeface="Adobe 繁黑體 Std B" pitchFamily="34" charset="-120"/>
                <a:hlinkClick r:id="rId5"/>
              </a:rPr>
              <a:t>碩士班考試</a:t>
            </a:r>
            <a:endParaRPr lang="en-US" altLang="zh-TW" sz="4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04508" y="5322488"/>
            <a:ext cx="384879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Adobe 繁黑體 Std B" pitchFamily="34" charset="-120"/>
                <a:ea typeface="Adobe 繁黑體 Std B" pitchFamily="34" charset="-120"/>
                <a:hlinkClick r:id="rId6"/>
              </a:rPr>
              <a:t>外籍生入學申請</a:t>
            </a:r>
            <a:endParaRPr lang="zh-TW" altLang="zh-TW" sz="4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699301" y="3451079"/>
            <a:ext cx="1122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/>
                </a:solidFill>
              </a:rPr>
              <a:t>=</a:t>
            </a:r>
            <a:endParaRPr lang="zh-TW" altLang="en-US" sz="9600" dirty="0">
              <a:solidFill>
                <a:schemeClr val="accent2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821519" y="3881966"/>
            <a:ext cx="187036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Adobe 繁黑體 Std B" pitchFamily="34" charset="-120"/>
                <a:ea typeface="Adobe 繁黑體 Std B" pitchFamily="34" charset="-120"/>
              </a:rPr>
              <a:t>研究生</a:t>
            </a:r>
            <a:endParaRPr lang="en-US" altLang="zh-TW" sz="4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63382" y="3301123"/>
            <a:ext cx="55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或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863382" y="4697661"/>
            <a:ext cx="55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或</a:t>
            </a:r>
          </a:p>
        </p:txBody>
      </p:sp>
    </p:spTree>
    <p:extLst>
      <p:ext uri="{BB962C8B-B14F-4D97-AF65-F5344CB8AC3E}">
        <p14:creationId xmlns:p14="http://schemas.microsoft.com/office/powerpoint/2010/main" val="4632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/>
      <p:bldP spid="11" grpId="0" animBg="1"/>
      <p:bldP spid="12" grpId="0" animBg="1"/>
      <p:bldP spid="13" grpId="0" animBg="1"/>
      <p:bldP spid="15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2167128" y="458971"/>
            <a:ext cx="4998443" cy="1066800"/>
          </a:xfrm>
        </p:spPr>
        <p:txBody>
          <a:bodyPr/>
          <a:lstStyle/>
          <a:p>
            <a:r>
              <a:rPr lang="zh-TW" altLang="en-US" dirty="0"/>
              <a:t>碩士班課程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81378" y="2152997"/>
            <a:ext cx="5065990" cy="432261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重點說明</a:t>
            </a:r>
            <a:endParaRPr lang="en-US" altLang="zh-TW" dirty="0"/>
          </a:p>
          <a:p>
            <a:r>
              <a:rPr lang="zh-TW" altLang="en-US" sz="3200" dirty="0"/>
              <a:t>必修課</a:t>
            </a:r>
            <a:endParaRPr lang="en-US" altLang="zh-TW" sz="3200" dirty="0"/>
          </a:p>
          <a:p>
            <a:pPr lvl="1"/>
            <a:r>
              <a:rPr lang="zh-TW" altLang="en-US" sz="2000" dirty="0"/>
              <a:t>專題研究</a:t>
            </a:r>
            <a:r>
              <a:rPr lang="en-US" altLang="zh-TW" sz="2000" dirty="0"/>
              <a:t>(</a:t>
            </a:r>
            <a:r>
              <a:rPr lang="zh-TW" altLang="en-US" sz="2000" dirty="0"/>
              <a:t>每學期必修，採計</a:t>
            </a:r>
            <a:r>
              <a:rPr lang="en-US" altLang="zh-TW" sz="2000" dirty="0"/>
              <a:t>4</a:t>
            </a:r>
            <a:r>
              <a:rPr lang="zh-TW" altLang="en-US" sz="2000" dirty="0"/>
              <a:t>學分</a:t>
            </a:r>
            <a:r>
              <a:rPr lang="en-US" altLang="zh-TW" sz="2000" dirty="0"/>
              <a:t>)</a:t>
            </a:r>
          </a:p>
          <a:p>
            <a:pPr lvl="1"/>
            <a:r>
              <a:rPr lang="zh-TW" altLang="en-US" sz="2000" dirty="0"/>
              <a:t>論文研究與寫作</a:t>
            </a:r>
            <a:r>
              <a:rPr lang="en-US" altLang="zh-TW" sz="2000" dirty="0"/>
              <a:t>(3</a:t>
            </a:r>
            <a:r>
              <a:rPr lang="zh-TW" altLang="en-US" sz="2000" dirty="0"/>
              <a:t>學分</a:t>
            </a:r>
            <a:r>
              <a:rPr lang="en-US" altLang="zh-TW" sz="2000" dirty="0"/>
              <a:t>)</a:t>
            </a:r>
          </a:p>
          <a:p>
            <a:pPr lvl="1"/>
            <a:r>
              <a:rPr lang="zh-TW" altLang="en-US" sz="2000" dirty="0"/>
              <a:t>線上學術倫理課程</a:t>
            </a:r>
            <a:endParaRPr lang="en-US" altLang="zh-TW" sz="2000" dirty="0"/>
          </a:p>
          <a:p>
            <a:r>
              <a:rPr lang="zh-TW" altLang="en-US" sz="3200" dirty="0"/>
              <a:t>選修課</a:t>
            </a:r>
            <a:r>
              <a:rPr lang="en-US" altLang="zh-TW" sz="3200" dirty="0"/>
              <a:t>(24</a:t>
            </a:r>
            <a:r>
              <a:rPr lang="zh-TW" altLang="en-US" sz="3200" dirty="0"/>
              <a:t>學分</a:t>
            </a:r>
            <a:r>
              <a:rPr lang="en-US" altLang="zh-TW" sz="3200" dirty="0"/>
              <a:t>)</a:t>
            </a:r>
          </a:p>
          <a:p>
            <a:pPr lvl="1"/>
            <a:r>
              <a:rPr lang="zh-TW" altLang="en-US" sz="2000" dirty="0"/>
              <a:t>無論理論或創作課程均至少需修習</a:t>
            </a:r>
            <a:r>
              <a:rPr lang="en-US" altLang="zh-TW" sz="2000" dirty="0"/>
              <a:t>3</a:t>
            </a:r>
            <a:r>
              <a:rPr lang="zh-TW" altLang="en-US" sz="2000" dirty="0"/>
              <a:t>們</a:t>
            </a:r>
            <a:r>
              <a:rPr lang="en-US" altLang="zh-TW" sz="2000" dirty="0"/>
              <a:t>9</a:t>
            </a:r>
            <a:r>
              <a:rPr lang="zh-TW" altLang="en-US" sz="2000" dirty="0"/>
              <a:t>學分，其餘學分自由選修。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endParaRPr lang="en-US" altLang="zh-TW" sz="3200" dirty="0"/>
          </a:p>
          <a:p>
            <a:endParaRPr lang="en-US" altLang="zh-TW" sz="3200" dirty="0"/>
          </a:p>
        </p:txBody>
      </p:sp>
      <p:pic>
        <p:nvPicPr>
          <p:cNvPr id="6" name="圖片 5" descr="一張含有 文字, 螢幕擷取畫面, 字型, 設計 的圖片&#10;&#10;AI 產生的內容可能不正確。">
            <a:extLst>
              <a:ext uri="{FF2B5EF4-FFF2-40B4-BE49-F238E27FC236}">
                <a16:creationId xmlns:a16="http://schemas.microsoft.com/office/drawing/2014/main" id="{61A88DCB-005A-9F9D-E0DB-91A7A7F1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374"/>
            <a:ext cx="5916652" cy="50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專題研究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505352" y="3197464"/>
            <a:ext cx="1723160" cy="1723158"/>
            <a:chOff x="9685341" y="4460675"/>
            <a:chExt cx="1080904" cy="1080902"/>
          </a:xfrm>
        </p:grpSpPr>
        <p:sp>
          <p:nvSpPr>
            <p:cNvPr id="5" name="Oval 8"/>
            <p:cNvSpPr/>
            <p:nvPr/>
          </p:nvSpPr>
          <p:spPr>
            <a:xfrm>
              <a:off x="9685341" y="4460675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8" name="內容版面配置區 2"/>
          <p:cNvSpPr txBox="1">
            <a:spLocks/>
          </p:cNvSpPr>
          <p:nvPr/>
        </p:nvSpPr>
        <p:spPr>
          <a:xfrm>
            <a:off x="2400824" y="3067398"/>
            <a:ext cx="8658287" cy="210229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研究題目</a:t>
            </a:r>
            <a:r>
              <a:rPr lang="en-US" altLang="zh-TW" sz="3200" dirty="0"/>
              <a:t>--</a:t>
            </a:r>
            <a:r>
              <a:rPr lang="zh-TW" altLang="en-US" sz="3200" dirty="0"/>
              <a:t>可與專題製作相同再做延伸</a:t>
            </a:r>
            <a:endParaRPr lang="en-US" altLang="zh-TW" sz="3200" dirty="0"/>
          </a:p>
          <a:p>
            <a:r>
              <a:rPr lang="zh-TW" altLang="en-US" sz="3200" dirty="0"/>
              <a:t>指導教授</a:t>
            </a:r>
            <a:r>
              <a:rPr lang="en-US" altLang="zh-TW" sz="3200" dirty="0"/>
              <a:t>--</a:t>
            </a:r>
          </a:p>
          <a:p>
            <a:r>
              <a:rPr lang="zh-TW" altLang="en-US" sz="3200" dirty="0">
                <a:hlinkClick r:id="rId4"/>
              </a:rPr>
              <a:t>指導教授申請表</a:t>
            </a:r>
            <a:r>
              <a:rPr lang="en-US" altLang="zh-TW" dirty="0"/>
              <a:t>(</a:t>
            </a:r>
            <a:r>
              <a:rPr lang="zh-TW" altLang="en-US" dirty="0"/>
              <a:t>由本系系網</a:t>
            </a:r>
            <a:r>
              <a:rPr lang="en-US" altLang="zh-TW" dirty="0"/>
              <a:t>/</a:t>
            </a:r>
            <a:r>
              <a:rPr lang="zh-TW" altLang="en-US" dirty="0"/>
              <a:t>法規表格</a:t>
            </a:r>
            <a:r>
              <a:rPr lang="en-US" altLang="zh-TW" dirty="0"/>
              <a:t>/</a:t>
            </a:r>
            <a:r>
              <a:rPr lang="zh-TW" altLang="en-US" dirty="0"/>
              <a:t>研究所相關下載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32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碩士班學分抵免申請</a:t>
            </a:r>
          </a:p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>
          <a:xfrm>
            <a:off x="2265835" y="3100648"/>
            <a:ext cx="8658287" cy="210229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hlinkClick r:id="rId2"/>
              </a:rPr>
              <a:t>學分抵免申請</a:t>
            </a:r>
            <a:r>
              <a:rPr lang="zh-TW" altLang="en-US" sz="3200" dirty="0"/>
              <a:t>表</a:t>
            </a:r>
            <a:endParaRPr lang="en-US" altLang="zh-TW" sz="3200" dirty="0"/>
          </a:p>
          <a:p>
            <a:pPr lvl="1"/>
            <a:r>
              <a:rPr lang="zh-TW" altLang="en-US" dirty="0"/>
              <a:t>教務處</a:t>
            </a:r>
            <a:r>
              <a:rPr lang="en-US" altLang="zh-TW" dirty="0"/>
              <a:t>—</a:t>
            </a:r>
            <a:r>
              <a:rPr lang="zh-TW" altLang="en-US" dirty="0"/>
              <a:t>教務註冊系統</a:t>
            </a:r>
            <a:r>
              <a:rPr lang="en-US" altLang="zh-TW" dirty="0"/>
              <a:t>—</a:t>
            </a:r>
            <a:r>
              <a:rPr lang="zh-TW" altLang="en-US" dirty="0"/>
              <a:t>畢業相關</a:t>
            </a:r>
            <a:r>
              <a:rPr lang="en-US" altLang="zh-TW" dirty="0"/>
              <a:t>—</a:t>
            </a:r>
            <a:r>
              <a:rPr lang="zh-TW" altLang="en-US" dirty="0"/>
              <a:t>學分抵免申請系統</a:t>
            </a:r>
            <a:endParaRPr lang="en-US" altLang="zh-TW" dirty="0"/>
          </a:p>
          <a:p>
            <a:r>
              <a:rPr lang="zh-TW" altLang="zh-TW" sz="3200" dirty="0"/>
              <a:t>修習研究所科目學分證明</a:t>
            </a:r>
            <a:r>
              <a:rPr lang="zh-TW" altLang="en-US" sz="3200" dirty="0"/>
              <a:t>  </a:t>
            </a:r>
            <a:r>
              <a:rPr lang="en-US" altLang="zh-TW" dirty="0"/>
              <a:t>(</a:t>
            </a:r>
            <a:r>
              <a:rPr lang="zh-TW" altLang="en-US" dirty="0"/>
              <a:t>未納入畢業總學分</a:t>
            </a:r>
            <a:r>
              <a:rPr lang="en-US" altLang="zh-TW" dirty="0"/>
              <a:t>128</a:t>
            </a:r>
            <a:r>
              <a:rPr lang="zh-TW" altLang="en-US" dirty="0"/>
              <a:t>內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sz="2000" dirty="0"/>
              <a:t>“</a:t>
            </a:r>
            <a:r>
              <a:rPr lang="zh-TW" altLang="zh-TW" sz="2000" dirty="0"/>
              <a:t>修習研究所科目學分證明</a:t>
            </a:r>
            <a:r>
              <a:rPr lang="en-US" altLang="zh-TW" sz="2000" dirty="0"/>
              <a:t>”</a:t>
            </a:r>
            <a:r>
              <a:rPr lang="zh-TW" altLang="en-US" sz="2000" dirty="0"/>
              <a:t>表格</a:t>
            </a:r>
            <a:r>
              <a:rPr lang="zh-TW" altLang="en-US" dirty="0"/>
              <a:t>請由教務處</a:t>
            </a:r>
            <a:r>
              <a:rPr lang="en-US" altLang="zh-TW" dirty="0"/>
              <a:t>—</a:t>
            </a:r>
            <a:r>
              <a:rPr lang="zh-TW" altLang="en-US" dirty="0"/>
              <a:t>表單下載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32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2468879" y="450658"/>
            <a:ext cx="7730837" cy="1066800"/>
          </a:xfrm>
        </p:spPr>
        <p:txBody>
          <a:bodyPr/>
          <a:lstStyle/>
          <a:p>
            <a:r>
              <a:rPr lang="zh-TW" altLang="en-US" dirty="0"/>
              <a:t>碩士班修業辦法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>
          <a:xfrm>
            <a:off x="2167128" y="2185903"/>
            <a:ext cx="8658287" cy="3799261"/>
          </a:xfrm>
        </p:spPr>
        <p:txBody>
          <a:bodyPr>
            <a:noAutofit/>
          </a:bodyPr>
          <a:lstStyle/>
          <a:p>
            <a:pPr lvl="1"/>
            <a:r>
              <a:rPr lang="zh-TW" altLang="zh-TW" sz="2400" dirty="0"/>
              <a:t>研究生第一學年「新生展」</a:t>
            </a:r>
            <a:r>
              <a:rPr lang="zh-TW" altLang="en-US" sz="2400" dirty="0"/>
              <a:t>；</a:t>
            </a:r>
            <a:r>
              <a:rPr lang="zh-TW" altLang="zh-TW" sz="2400" dirty="0"/>
              <a:t>第二學年「研究生</a:t>
            </a:r>
            <a:r>
              <a:rPr lang="zh-TW" altLang="en-US" sz="2400" dirty="0"/>
              <a:t>縣外</a:t>
            </a:r>
            <a:r>
              <a:rPr lang="zh-TW" altLang="zh-TW" sz="2400" dirty="0"/>
              <a:t>聯展」。</a:t>
            </a:r>
            <a:endParaRPr lang="en-US" altLang="zh-TW" sz="2400" dirty="0"/>
          </a:p>
          <a:p>
            <a:pPr lvl="2"/>
            <a:r>
              <a:rPr lang="en-US" altLang="zh-TW" sz="2400" dirty="0"/>
              <a:t>5</a:t>
            </a:r>
            <a:r>
              <a:rPr lang="zh-TW" altLang="zh-TW" sz="2400" dirty="0"/>
              <a:t>年連續修讀同學及提早入學者可視狀況選擇參加年度展覽。</a:t>
            </a:r>
          </a:p>
          <a:p>
            <a:pPr lvl="1"/>
            <a:r>
              <a:rPr lang="zh-TW" altLang="en-US" sz="2400" dirty="0">
                <a:hlinkClick r:id="rId2"/>
              </a:rPr>
              <a:t>碩士班門檻審核表</a:t>
            </a:r>
            <a:endParaRPr lang="en-US" altLang="zh-TW" sz="2400" dirty="0"/>
          </a:p>
          <a:p>
            <a:pPr lvl="1"/>
            <a:r>
              <a:rPr lang="zh-TW" altLang="zh-TW" sz="2400" dirty="0"/>
              <a:t>學位創作個展</a:t>
            </a:r>
            <a:r>
              <a:rPr lang="en-US" altLang="zh-TW" sz="2400" dirty="0"/>
              <a:t>--</a:t>
            </a:r>
            <a:r>
              <a:rPr lang="zh-TW" altLang="zh-TW" sz="2400" dirty="0"/>
              <a:t>展出件數至少需15件以上(必須含學位創作作品)，展出時間至少要展出五天以上，展出內容與件數計算交由指導教授決定</a:t>
            </a:r>
            <a:r>
              <a:rPr lang="zh-TW" altLang="en-US" sz="2400" dirty="0"/>
              <a:t>。</a:t>
            </a:r>
            <a:r>
              <a:rPr lang="zh-TW" altLang="zh-TW" sz="2400" dirty="0"/>
              <a:t>展覽完成後於畢業前應需繳交</a:t>
            </a:r>
            <a:r>
              <a:rPr lang="zh-TW" altLang="zh-TW" sz="2400" dirty="0">
                <a:hlinkClick r:id="rId2"/>
              </a:rPr>
              <a:t>展覽證明書</a:t>
            </a:r>
            <a:r>
              <a:rPr lang="en-US" altLang="zh-TW" sz="2400" dirty="0">
                <a:hlinkClick r:id="rId2"/>
              </a:rPr>
              <a:t>(</a:t>
            </a:r>
            <a:r>
              <a:rPr lang="zh-TW" altLang="zh-TW" sz="2400" dirty="0">
                <a:hlinkClick r:id="rId2"/>
              </a:rPr>
              <a:t>含作品目錄</a:t>
            </a:r>
            <a:r>
              <a:rPr lang="en-US" altLang="zh-TW" sz="2400" dirty="0">
                <a:hlinkClick r:id="rId2"/>
              </a:rPr>
              <a:t>)</a:t>
            </a:r>
            <a:endParaRPr lang="en-US" altLang="zh-TW" sz="2400" dirty="0"/>
          </a:p>
          <a:p>
            <a:pPr lvl="2"/>
            <a:r>
              <a:rPr lang="zh-TW" altLang="en-US" sz="2000" dirty="0"/>
              <a:t>碩士班門檻審核表及</a:t>
            </a:r>
            <a:r>
              <a:rPr lang="zh-TW" altLang="zh-TW" sz="2000" dirty="0"/>
              <a:t>展覽證明書</a:t>
            </a:r>
            <a:r>
              <a:rPr lang="en-US" altLang="zh-TW" sz="2000" dirty="0"/>
              <a:t>(</a:t>
            </a:r>
            <a:r>
              <a:rPr lang="zh-TW" altLang="zh-TW" sz="2000" dirty="0"/>
              <a:t>含作品目錄</a:t>
            </a:r>
            <a:r>
              <a:rPr lang="en-US" altLang="zh-TW" sz="2000" dirty="0"/>
              <a:t>)</a:t>
            </a:r>
            <a:r>
              <a:rPr lang="zh-TW" altLang="en-US" sz="2000" dirty="0"/>
              <a:t>請由本系系網</a:t>
            </a:r>
            <a:r>
              <a:rPr lang="en-US" altLang="zh-TW" sz="2000" dirty="0"/>
              <a:t>/</a:t>
            </a:r>
            <a:r>
              <a:rPr lang="zh-TW" altLang="en-US" sz="2000" dirty="0"/>
              <a:t>法規表格</a:t>
            </a:r>
            <a:r>
              <a:rPr lang="en-US" altLang="zh-TW" sz="2000" dirty="0"/>
              <a:t>/</a:t>
            </a:r>
            <a:r>
              <a:rPr lang="zh-TW" altLang="en-US" sz="2000" dirty="0"/>
              <a:t>研究所相關下載</a:t>
            </a:r>
            <a:endParaRPr lang="en-US" altLang="zh-TW" sz="2000" dirty="0"/>
          </a:p>
          <a:p>
            <a:pPr lvl="2"/>
            <a:endParaRPr lang="zh-TW" altLang="en-US" sz="2200" dirty="0"/>
          </a:p>
        </p:txBody>
      </p:sp>
      <p:grpSp>
        <p:nvGrpSpPr>
          <p:cNvPr id="5" name="Group 7"/>
          <p:cNvGrpSpPr/>
          <p:nvPr/>
        </p:nvGrpSpPr>
        <p:grpSpPr>
          <a:xfrm>
            <a:off x="505352" y="3197464"/>
            <a:ext cx="1723160" cy="1723158"/>
            <a:chOff x="9685341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41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8" name="文字方塊 7"/>
          <p:cNvSpPr txBox="1"/>
          <p:nvPr/>
        </p:nvSpPr>
        <p:spPr>
          <a:xfrm>
            <a:off x="814647" y="3458877"/>
            <a:ext cx="124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畢業</a:t>
            </a:r>
            <a:endParaRPr lang="en-US" altLang="zh-TW" sz="3600" dirty="0">
              <a:solidFill>
                <a:schemeClr val="bg1"/>
              </a:solidFill>
            </a:endParaRPr>
          </a:p>
          <a:p>
            <a:r>
              <a:rPr lang="zh-TW" altLang="en-US" sz="3600" dirty="0">
                <a:solidFill>
                  <a:schemeClr val="bg1"/>
                </a:solidFill>
              </a:rPr>
              <a:t>門檻</a:t>
            </a:r>
            <a:endParaRPr lang="en-US" altLang="zh-TW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學費減免暨獎學金申請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904363" y="2025370"/>
            <a:ext cx="1723160" cy="1723158"/>
            <a:chOff x="9685341" y="4460675"/>
            <a:chExt cx="1080904" cy="1080902"/>
          </a:xfrm>
        </p:grpSpPr>
        <p:sp>
          <p:nvSpPr>
            <p:cNvPr id="4" name="Oval 8"/>
            <p:cNvSpPr/>
            <p:nvPr/>
          </p:nvSpPr>
          <p:spPr>
            <a:xfrm>
              <a:off x="9685341" y="4460675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文字方塊 5"/>
          <p:cNvSpPr txBox="1"/>
          <p:nvPr/>
        </p:nvSpPr>
        <p:spPr>
          <a:xfrm>
            <a:off x="967741" y="2286783"/>
            <a:ext cx="159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學費</a:t>
            </a:r>
            <a:endParaRPr lang="en-US" altLang="zh-TW" sz="3600" dirty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減免</a:t>
            </a:r>
            <a:endParaRPr lang="zh-TW" altLang="en-US" sz="3600" b="1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063856" y="2560320"/>
            <a:ext cx="6736847" cy="57357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+mj-ea"/>
                <a:ea typeface="+mj-ea"/>
              </a:rPr>
              <a:t>研究所註冊開學後，由系辦提出。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04363" y="4286943"/>
            <a:ext cx="1723160" cy="1723158"/>
            <a:chOff x="9685341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41" y="4460675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1" name="文字方塊 10"/>
          <p:cNvSpPr txBox="1"/>
          <p:nvPr/>
        </p:nvSpPr>
        <p:spPr>
          <a:xfrm>
            <a:off x="967741" y="4825355"/>
            <a:ext cx="159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+mj-ea"/>
              </a:rPr>
              <a:t>獎學金</a:t>
            </a:r>
            <a:endParaRPr lang="zh-TW" altLang="en-US" sz="3600" b="1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063855" y="3837542"/>
            <a:ext cx="9128145" cy="302045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ea typeface="Adobe 繁黑體 Std B"/>
              </a:rPr>
              <a:t>研究所註冊開學後，由學生自行提出，送系辦審核。</a:t>
            </a:r>
            <a:endParaRPr lang="en-US" altLang="zh-TW" sz="2400" dirty="0">
              <a:ea typeface="Adobe 繁黑體 Std B"/>
            </a:endParaRPr>
          </a:p>
          <a:p>
            <a:r>
              <a:rPr lang="zh-TW" altLang="zh-TW" sz="2400" dirty="0">
                <a:latin typeface="Adobe 繁黑體 Std B" pitchFamily="34" charset="-120"/>
                <a:ea typeface="Adobe 繁黑體 Std B"/>
                <a:hlinkClick r:id="rId4"/>
              </a:rPr>
              <a:t>優秀學生留校</a:t>
            </a:r>
            <a:r>
              <a:rPr lang="zh-TW" altLang="en-US" sz="2400" dirty="0">
                <a:latin typeface="Adobe 繁黑體 Std B" pitchFamily="34" charset="-120"/>
                <a:ea typeface="Adobe 繁黑體 Std B"/>
                <a:hlinkClick r:id="rId4"/>
              </a:rPr>
              <a:t>升學獎學金辦法暨申請單</a:t>
            </a:r>
            <a:endParaRPr lang="en-US" altLang="zh-TW" sz="2400" dirty="0">
              <a:latin typeface="Adobe 繁黑體 Std B" pitchFamily="34" charset="-120"/>
              <a:ea typeface="Adobe 繁黑體 Std B"/>
            </a:endParaRPr>
          </a:p>
          <a:p>
            <a:pPr lvl="1"/>
            <a:r>
              <a:rPr lang="zh-TW" altLang="en-US" sz="2200" dirty="0">
                <a:latin typeface="Adobe 繁黑體 Std B" pitchFamily="34" charset="-120"/>
                <a:ea typeface="Adobe 繁黑體 Std B"/>
              </a:rPr>
              <a:t>相關規定請依教務處當年度公告為主</a:t>
            </a:r>
            <a:endParaRPr lang="en-US" altLang="zh-TW" sz="2200" dirty="0">
              <a:latin typeface="Adobe 繁黑體 Std B" pitchFamily="34" charset="-120"/>
              <a:ea typeface="Adobe 繁黑體 Std B"/>
            </a:endParaRPr>
          </a:p>
          <a:p>
            <a:r>
              <a:rPr lang="zh-TW" altLang="en-US" sz="2400" dirty="0">
                <a:latin typeface="Adobe 繁黑體 Std B" pitchFamily="34" charset="-120"/>
                <a:ea typeface="Adobe 繁黑體 Std B"/>
              </a:rPr>
              <a:t>第一年</a:t>
            </a:r>
            <a:endParaRPr lang="en-US" altLang="zh-TW" sz="2400" dirty="0">
              <a:latin typeface="Adobe 繁黑體 Std B" pitchFamily="34" charset="-120"/>
              <a:ea typeface="Adobe 繁黑體 Std B"/>
            </a:endParaRPr>
          </a:p>
          <a:p>
            <a:pPr lvl="1"/>
            <a:r>
              <a:rPr lang="zh-TW" altLang="en-US" dirty="0">
                <a:latin typeface="Adobe 繁黑體 Std B" pitchFamily="34" charset="-120"/>
                <a:ea typeface="Adobe 繁黑體 Std B"/>
              </a:rPr>
              <a:t>大學前</a:t>
            </a:r>
            <a:r>
              <a:rPr lang="en-US" altLang="zh-TW" dirty="0">
                <a:latin typeface="Adobe 繁黑體 Std B" pitchFamily="34" charset="-120"/>
                <a:ea typeface="Adobe 繁黑體 Std B"/>
              </a:rPr>
              <a:t>3</a:t>
            </a:r>
            <a:r>
              <a:rPr lang="zh-TW" altLang="en-US" dirty="0">
                <a:latin typeface="Adobe 繁黑體 Std B" pitchFamily="34" charset="-120"/>
                <a:ea typeface="Adobe 繁黑體 Std B"/>
              </a:rPr>
              <a:t>年班排前</a:t>
            </a:r>
            <a:r>
              <a:rPr lang="en-US" altLang="zh-TW" dirty="0">
                <a:latin typeface="Adobe 繁黑體 Std B" pitchFamily="34" charset="-120"/>
                <a:ea typeface="Adobe 繁黑體 Std B"/>
              </a:rPr>
              <a:t>10%--5</a:t>
            </a:r>
            <a:r>
              <a:rPr lang="zh-TW" altLang="en-US" dirty="0">
                <a:latin typeface="Adobe 繁黑體 Std B" pitchFamily="34" charset="-120"/>
                <a:ea typeface="Adobe 繁黑體 Std B"/>
              </a:rPr>
              <a:t>萬元</a:t>
            </a:r>
            <a:r>
              <a:rPr lang="en-US" altLang="zh-TW" dirty="0">
                <a:latin typeface="Adobe 繁黑體 Std B" pitchFamily="34" charset="-120"/>
                <a:ea typeface="Adobe 繁黑體 Std B"/>
              </a:rPr>
              <a:t>/</a:t>
            </a:r>
            <a:r>
              <a:rPr lang="zh-TW" altLang="en-US" dirty="0">
                <a:latin typeface="Adobe 繁黑體 Std B" pitchFamily="34" charset="-120"/>
                <a:ea typeface="Adobe 繁黑體 Std B"/>
              </a:rPr>
              <a:t>大學前</a:t>
            </a:r>
            <a:r>
              <a:rPr lang="en-US" altLang="zh-TW" dirty="0">
                <a:latin typeface="Adobe 繁黑體 Std B" pitchFamily="34" charset="-120"/>
                <a:ea typeface="Adobe 繁黑體 Std B"/>
              </a:rPr>
              <a:t>3</a:t>
            </a:r>
            <a:r>
              <a:rPr lang="zh-TW" altLang="en-US" dirty="0">
                <a:latin typeface="Adobe 繁黑體 Std B" pitchFamily="34" charset="-120"/>
                <a:ea typeface="Adobe 繁黑體 Std B"/>
              </a:rPr>
              <a:t>年班排前</a:t>
            </a:r>
            <a:r>
              <a:rPr lang="en-US" altLang="zh-TW" dirty="0">
                <a:latin typeface="Adobe 繁黑體 Std B" pitchFamily="34" charset="-120"/>
                <a:ea typeface="Adobe 繁黑體 Std B"/>
              </a:rPr>
              <a:t>20%--2.5</a:t>
            </a:r>
            <a:r>
              <a:rPr lang="zh-TW" altLang="en-US" dirty="0">
                <a:latin typeface="Adobe 繁黑體 Std B" pitchFamily="34" charset="-120"/>
                <a:ea typeface="Adobe 繁黑體 Std B"/>
              </a:rPr>
              <a:t>萬元    </a:t>
            </a:r>
            <a:endParaRPr lang="en-US" altLang="zh-TW" dirty="0">
              <a:latin typeface="Adobe 繁黑體 Std B" pitchFamily="34" charset="-120"/>
              <a:ea typeface="Adobe 繁黑體 Std B"/>
            </a:endParaRPr>
          </a:p>
          <a:p>
            <a:r>
              <a:rPr lang="zh-TW" altLang="en-US" sz="2400" dirty="0">
                <a:latin typeface="Adobe 繁黑體 Std B" pitchFamily="34" charset="-120"/>
                <a:ea typeface="Adobe 繁黑體 Std B"/>
              </a:rPr>
              <a:t>第二年</a:t>
            </a:r>
            <a:endParaRPr lang="en-US" altLang="zh-TW" sz="2400" dirty="0">
              <a:latin typeface="Adobe 繁黑體 Std B" pitchFamily="34" charset="-120"/>
              <a:ea typeface="Adobe 繁黑體 Std B"/>
            </a:endParaRPr>
          </a:p>
          <a:p>
            <a:pPr lvl="1"/>
            <a:r>
              <a:rPr lang="zh-TW" altLang="en-US" dirty="0">
                <a:ea typeface="Adobe 繁黑體 Std B"/>
              </a:rPr>
              <a:t>符合本校學士班畢業生在學前 </a:t>
            </a:r>
            <a:r>
              <a:rPr lang="en-US" altLang="zh-TW" dirty="0">
                <a:ea typeface="Adobe 繁黑體 Std B"/>
              </a:rPr>
              <a:t>3 </a:t>
            </a:r>
            <a:r>
              <a:rPr lang="zh-TW" altLang="en-US" dirty="0">
                <a:ea typeface="Adobe 繁黑體 Std B"/>
              </a:rPr>
              <a:t>年成績排名前 </a:t>
            </a:r>
            <a:r>
              <a:rPr lang="en-US" altLang="zh-TW" dirty="0">
                <a:ea typeface="Adobe 繁黑體 Std B"/>
              </a:rPr>
              <a:t>10% </a:t>
            </a:r>
          </a:p>
          <a:p>
            <a:pPr lvl="1"/>
            <a:r>
              <a:rPr lang="zh-TW" altLang="en-US" dirty="0">
                <a:ea typeface="Adobe 繁黑體 Std B"/>
              </a:rPr>
              <a:t>碩士班入學後第一學年平均成績 </a:t>
            </a:r>
            <a:r>
              <a:rPr lang="en-US" altLang="zh-TW" dirty="0">
                <a:ea typeface="Adobe 繁黑體 Std B"/>
              </a:rPr>
              <a:t>GPA </a:t>
            </a:r>
            <a:r>
              <a:rPr lang="zh-TW" altLang="en-US" dirty="0">
                <a:ea typeface="Adobe 繁黑體 Std B"/>
              </a:rPr>
              <a:t>達 </a:t>
            </a:r>
            <a:r>
              <a:rPr lang="en-US" altLang="zh-TW" dirty="0">
                <a:ea typeface="Adobe 繁黑體 Std B"/>
              </a:rPr>
              <a:t>3.7 </a:t>
            </a:r>
            <a:r>
              <a:rPr lang="zh-TW" altLang="en-US" dirty="0">
                <a:ea typeface="Adobe 繁黑體 Std B"/>
              </a:rPr>
              <a:t>以上。</a:t>
            </a:r>
            <a:r>
              <a:rPr lang="en-US" altLang="zh-TW" dirty="0">
                <a:ea typeface="Adobe 繁黑體 Std B"/>
              </a:rPr>
              <a:t>(※</a:t>
            </a:r>
            <a:r>
              <a:rPr lang="zh-TW" altLang="en-US" dirty="0">
                <a:ea typeface="Adobe 繁黑體 Std B"/>
              </a:rPr>
              <a:t>檢附碩士班成績名次證明</a:t>
            </a:r>
            <a:r>
              <a:rPr lang="en-US" altLang="zh-TW" dirty="0">
                <a:ea typeface="Adobe 繁黑體 Std B"/>
              </a:rPr>
              <a:t>)</a:t>
            </a:r>
            <a:endParaRPr lang="en-US" altLang="zh-TW" dirty="0">
              <a:latin typeface="Adobe 繁黑體 Std B" pitchFamily="34" charset="-120"/>
              <a:ea typeface="Adobe 繁黑體 Std B"/>
            </a:endParaRPr>
          </a:p>
        </p:txBody>
      </p:sp>
    </p:spTree>
    <p:extLst>
      <p:ext uri="{BB962C8B-B14F-4D97-AF65-F5344CB8AC3E}">
        <p14:creationId xmlns:p14="http://schemas.microsoft.com/office/powerpoint/2010/main" val="37955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521</TotalTime>
  <Words>700</Words>
  <Application>Microsoft Office PowerPoint</Application>
  <PresentationFormat>寬螢幕</PresentationFormat>
  <Paragraphs>83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Adobe 繁黑體 Std B</vt:lpstr>
      <vt:lpstr>Arial</vt:lpstr>
      <vt:lpstr>Rockwell</vt:lpstr>
      <vt:lpstr>Rockwell Condensed</vt:lpstr>
      <vt:lpstr>Wingdings</vt:lpstr>
      <vt:lpstr>木刻字型</vt:lpstr>
      <vt:lpstr>五年直升學碩士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五年直升學碩士</dc:title>
  <dc:creator>苡芳 邱</dc:creator>
  <cp:lastModifiedBy>苡芳 邱</cp:lastModifiedBy>
  <cp:revision>37</cp:revision>
  <dcterms:created xsi:type="dcterms:W3CDTF">2020-06-12T08:10:39Z</dcterms:created>
  <dcterms:modified xsi:type="dcterms:W3CDTF">2025-06-27T03:03:09Z</dcterms:modified>
</cp:coreProperties>
</file>